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24"/>
  </p:notesMasterIdLst>
  <p:sldIdLst>
    <p:sldId id="407" r:id="rId2"/>
    <p:sldId id="408" r:id="rId3"/>
    <p:sldId id="257" r:id="rId4"/>
    <p:sldId id="273" r:id="rId5"/>
    <p:sldId id="275" r:id="rId6"/>
    <p:sldId id="274" r:id="rId7"/>
    <p:sldId id="276" r:id="rId8"/>
    <p:sldId id="277" r:id="rId9"/>
    <p:sldId id="278" r:id="rId10"/>
    <p:sldId id="279" r:id="rId11"/>
    <p:sldId id="281" r:id="rId12"/>
    <p:sldId id="282" r:id="rId13"/>
    <p:sldId id="280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60093"/>
    <a:srgbClr val="C3982D"/>
    <a:srgbClr val="00CC00"/>
    <a:srgbClr val="66FF66"/>
    <a:srgbClr val="00FF00"/>
    <a:srgbClr val="FF000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72" autoAdjust="0"/>
    <p:restoredTop sz="90929"/>
  </p:normalViewPr>
  <p:slideViewPr>
    <p:cSldViewPr>
      <p:cViewPr varScale="1">
        <p:scale>
          <a:sx n="71" d="100"/>
          <a:sy n="71" d="100"/>
        </p:scale>
        <p:origin x="152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79EE1F0-D4AF-ECE8-413F-673650B87D3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D088CF7-52C7-F60E-8923-5900034EBC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83FDE9DB-3B4C-7B25-2C0D-F95C7A7D3A1E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BCC56E76-DED5-DA7C-39C1-C85C3D10A0F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F4CBF998-274B-ACC1-D993-87596C1613A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3CDE7479-8367-6509-91A3-C86207A4C3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03AAF-807A-407A-B662-C376A400646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A2B9EF-FBFA-D6C4-9223-EA9BAFA332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2B7C1D0-A6CB-5ADA-670F-B0FDC65DA9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99FB06-D7B0-F502-72C8-BEB02AD74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8C7E28-2F0A-12EE-50F8-E916F6544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C5AA1D-7D24-E45B-55AA-5F5067EA2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CBA9B-8D68-457A-AABC-F2788ABD0BB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5195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F463A-9C89-724F-B979-59AB37BEF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900C5E9-73A2-63DF-DF6C-8EA275383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E71739-3DA7-638F-B080-AD8E5B8A9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00B976-7B3A-6A19-576A-F6C90F9A9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0CB7EB-4CA1-03AC-D46A-3459A45C2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4683-FDE2-46B7-854F-F5A8FB032D3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600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B91B876-2767-59C1-DF8D-44C08DF24F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07983FE-94E7-82E0-2D56-7B11A3881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790BA-C68C-72EF-7FB6-5578B1C57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AF3F73-1817-5916-47D4-11E84217D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3F2451-D3AA-E0AF-E438-3D2F26689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22D8F-2197-4AE2-A8CF-FBA006730E1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0400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C7945F-F5EE-DBB0-5611-600F31FDC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F17A2C-B7D0-52F6-392D-74225AC95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53C39F-0D60-6426-C492-C1525F69B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49AEEC-F37F-10A5-833E-040CE19CD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887116-ECA2-4970-1BCE-4BDE51F03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35B-1C6C-48F9-9BAB-3DB27785EB1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37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41FBF4-F516-4194-9D47-C24619BD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78DED0D-C548-52FD-6237-8098676DC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20B8A9-52F3-573D-D8F7-0B640840C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02DFDE-D4D6-6EC8-C50A-8DFDAEDB7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4CE629-6F57-1BFA-B510-AF84364FD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E558A-3FC2-4F62-89D9-21BC68415D6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486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C25EF1-B300-B00D-7791-A1F26316F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B5E80E-BAC5-A458-2E83-DFA08C1870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F0E44B-6086-D5CE-C5DF-BB0804699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CCC5DE-3979-3D0A-DB85-A11778251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F58384-5B95-4286-0E9A-0481748B4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64D951-4807-3EAE-F873-ACA7294E7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B5FEA-925F-4117-8EC6-59B6F2FEAAB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036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B8EEC9-9BA5-2D4A-1FF9-B4B7140B1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DDA5AB-1883-0A85-B6C0-763BE7D2D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9F6196-8118-DD84-D99B-137E46E1F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BBECB64-1B71-7E51-C046-92B51CB5A9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50C746A-9249-C64E-C797-A2D651D2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212DB95-F8A1-8E75-5328-EA7F3C227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128116F-378D-4161-C10A-A75B789B7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22E2D02-413E-A6F7-58FF-C4ED7E750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844B8-7801-433F-9031-342A617CE27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577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6EBDE6-841F-14B1-E1BA-22F1C06A3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EF5713A-4E05-797F-9AF4-FADE41196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39BC7C2-8DF3-D2CC-FF9F-7188932CF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F210136-A280-30D9-2A81-BD7AB0ED7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3458-5BE2-473A-8641-A31106BBB2A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0818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FC68A65-20AB-3AFC-FD67-64F5BD4EB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86808E9-46E4-B22B-CA84-24B3AE78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AA71F8-BBE0-E7C3-F601-C2F11A2C0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3F312-972E-41A2-B52A-2D210F1F0502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2360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8944C4-74D3-E7C2-156C-8C4C85C3E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580044-8004-AEE8-23E6-DF3074579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0FC558-C086-9833-FDE9-550C5620B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24BAEF5-C7F5-8D4F-BA1B-AB89CB3E6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209D32-F1D9-575A-BCC6-2AD32135A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19872B-F0DD-3CE3-F0E6-AA78B295B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7BAA-9A22-4EC4-9E20-117320663F3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302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C434C0-9A88-E752-9EED-9521FC67C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D7C28B5-E0B5-BE4A-D85D-B90404A447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F6195F-AF57-5277-54FA-64023E3C0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7C7E7F-AD9C-F24D-1AEE-E1A46070B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56F6DF7-F5F0-047C-6486-81B067A30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539C77-16D7-25E9-715B-93968741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43BD-1E46-4890-85ED-DCBB3D4D1B3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0319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5B3447-6FDE-6C40-DCE4-62C2D155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25F024-2024-8BF2-9303-E7E6645D8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815B46-72C6-BBA1-717B-A3F6519CA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D3EB2C-64E1-B6E1-26F7-67643CE72D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8BB031-5D7F-32A2-FF3C-C3CD779E7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D88AC-AEEC-4966-9F91-E4C96EA52CD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5029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Казахский Национальный </a:t>
            </a:r>
            <a:r>
              <a:rPr lang="ru-RU" sz="3200" b="1"/>
              <a:t>Университет имени </a:t>
            </a:r>
            <a:r>
              <a:rPr lang="ru-RU" sz="3200" b="1" dirty="0"/>
              <a:t>аль-</a:t>
            </a:r>
            <a:r>
              <a:rPr lang="ru-RU" sz="3200" b="1" dirty="0" err="1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700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8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Scientific writing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1" y="4306797"/>
            <a:ext cx="40740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>
                <a:latin typeface="Arial" panose="020B0604020202020204" pitchFamily="34" charset="0"/>
              </a:rPr>
              <a:t>Старший преподаватель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E7B3855-75F1-F241-30BE-ABE0DBBAD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652" y="1700808"/>
            <a:ext cx="972108" cy="110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>
            <a:extLst>
              <a:ext uri="{FF2B5EF4-FFF2-40B4-BE49-F238E27FC236}">
                <a16:creationId xmlns:a16="http://schemas.microsoft.com/office/drawing/2014/main" id="{E9C42162-DC4F-9406-4FE5-55DA0251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81001"/>
            <a:ext cx="8291264" cy="1247800"/>
          </a:xfrm>
        </p:spPr>
        <p:txBody>
          <a:bodyPr>
            <a:normAutofit fontScale="90000"/>
          </a:bodyPr>
          <a:lstStyle/>
          <a:p>
            <a:r>
              <a:rPr lang="ru-RU" alt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При написании эссе важно учитывать следующие моменты:</a:t>
            </a:r>
            <a:b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Содержимое 2">
            <a:extLst>
              <a:ext uri="{FF2B5EF4-FFF2-40B4-BE49-F238E27FC236}">
                <a16:creationId xmlns:a16="http://schemas.microsoft.com/office/drawing/2014/main" id="{6C3209F2-BC07-20BA-6D2B-10DECB669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916113"/>
            <a:ext cx="8435280" cy="4681239"/>
          </a:xfrm>
        </p:spPr>
        <p:txBody>
          <a:bodyPr>
            <a:normAutofit/>
          </a:bodyPr>
          <a:lstStyle/>
          <a:p>
            <a:pPr algn="just"/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Вступление и заключение должны фокусировать внимание на проблеме (во вступлении она ставится, в заключении - резюмируется мнение автора).</a:t>
            </a:r>
          </a:p>
          <a:p>
            <a:pPr algn="just"/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Необходимо выделение абзацев, красных строк, установление логической связи абзацев: так достигается целостность работы.</a:t>
            </a:r>
          </a:p>
          <a:p>
            <a:pPr algn="just"/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Стиль изложения: эссе присущи эмоциональность, экспрессивность, художественность.</a:t>
            </a:r>
          </a:p>
          <a:p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>
            <a:extLst>
              <a:ext uri="{FF2B5EF4-FFF2-40B4-BE49-F238E27FC236}">
                <a16:creationId xmlns:a16="http://schemas.microsoft.com/office/drawing/2014/main" id="{A0BE903D-9256-AFC5-7CE0-7E1B67E5A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00768"/>
          </a:xfrm>
        </p:spPr>
        <p:txBody>
          <a:bodyPr>
            <a:normAutofit fontScale="90000"/>
          </a:bodyPr>
          <a:lstStyle/>
          <a:p>
            <a:br>
              <a:rPr lang="ru-RU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эссе</a:t>
            </a:r>
            <a:br>
              <a:rPr lang="ru-RU" altLang="ru-RU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Содержимое 2">
            <a:extLst>
              <a:ext uri="{FF2B5EF4-FFF2-40B4-BE49-F238E27FC236}">
                <a16:creationId xmlns:a16="http://schemas.microsoft.com/office/drawing/2014/main" id="{6EC43206-ED9D-4D65-E012-94D8FB851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340768"/>
            <a:ext cx="7886700" cy="4351338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 точки зрения содержания эссе бывают:</a:t>
            </a:r>
          </a:p>
          <a:p>
            <a:pPr algn="ctr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философскими,</a:t>
            </a:r>
          </a:p>
          <a:p>
            <a:pPr algn="ctr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литературно-критическими,</a:t>
            </a:r>
          </a:p>
          <a:p>
            <a:pPr algn="ctr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историческими,</a:t>
            </a:r>
          </a:p>
          <a:p>
            <a:pPr algn="ctr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художественными,</a:t>
            </a:r>
          </a:p>
          <a:p>
            <a:pPr algn="ctr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художественно-публицистическими,</a:t>
            </a:r>
          </a:p>
          <a:p>
            <a:pPr algn="ctr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духовно-религиозными и др.</a:t>
            </a:r>
          </a:p>
          <a:p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Содержимое 2">
            <a:extLst>
              <a:ext uri="{FF2B5EF4-FFF2-40B4-BE49-F238E27FC236}">
                <a16:creationId xmlns:a16="http://schemas.microsoft.com/office/drawing/2014/main" id="{02D94CB0-BDA2-5702-06E7-C93484116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404813"/>
            <a:ext cx="7620000" cy="5462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По литературной форме эссе предстают в виде:</a:t>
            </a:r>
          </a:p>
          <a:p>
            <a:pPr algn="ctr"/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рецензии,</a:t>
            </a:r>
          </a:p>
          <a:p>
            <a:pPr algn="ctr"/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лирической миниатюры,</a:t>
            </a:r>
          </a:p>
          <a:p>
            <a:pPr algn="ctr"/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заметки,</a:t>
            </a:r>
          </a:p>
          <a:p>
            <a:pPr algn="ctr"/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странички из дневника,</a:t>
            </a:r>
          </a:p>
          <a:p>
            <a:pPr algn="ctr"/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письма и др.</a:t>
            </a:r>
          </a:p>
          <a:p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Содержимое 2">
            <a:extLst>
              <a:ext uri="{FF2B5EF4-FFF2-40B4-BE49-F238E27FC236}">
                <a16:creationId xmlns:a16="http://schemas.microsoft.com/office/drawing/2014/main" id="{0C248254-E5B9-4BF1-8D64-D5B2A9D44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836613"/>
            <a:ext cx="7620000" cy="5030787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Различают также эссе:</a:t>
            </a:r>
          </a:p>
          <a:p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описательные,</a:t>
            </a:r>
          </a:p>
          <a:p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повествовательные,</a:t>
            </a:r>
          </a:p>
          <a:p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рефлексивные,</a:t>
            </a:r>
          </a:p>
          <a:p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критические,</a:t>
            </a:r>
          </a:p>
          <a:p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аналитические и др.</a:t>
            </a:r>
          </a:p>
          <a:p>
            <a:endParaRPr lang="ru-RU" alt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>
            <a:extLst>
              <a:ext uri="{FF2B5EF4-FFF2-40B4-BE49-F238E27FC236}">
                <a16:creationId xmlns:a16="http://schemas.microsoft.com/office/drawing/2014/main" id="{9CE1CA72-5A61-A769-091D-95B74DA53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Признаки эссе</a:t>
            </a:r>
            <a:b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Содержимое 2">
            <a:extLst>
              <a:ext uri="{FF2B5EF4-FFF2-40B4-BE49-F238E27FC236}">
                <a16:creationId xmlns:a16="http://schemas.microsoft.com/office/drawing/2014/main" id="{2BE05C30-8B03-706D-9D5D-DAA78B081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351338"/>
          </a:xfrm>
        </p:spPr>
        <p:txBody>
          <a:bodyPr>
            <a:normAutofit/>
          </a:bodyPr>
          <a:lstStyle/>
          <a:p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Небольшой </a:t>
            </a:r>
            <a:r>
              <a:rPr lang="ru-RU" alt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объем.Каких</a:t>
            </a:r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-либо жестких границ, конечно, не существует. Объем эссе - от трех до семи страниц компьютерного текста.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Содержимое 2">
            <a:extLst>
              <a:ext uri="{FF2B5EF4-FFF2-40B4-BE49-F238E27FC236}">
                <a16:creationId xmlns:a16="http://schemas.microsoft.com/office/drawing/2014/main" id="{73C5CAA9-9F44-A306-0704-378288D71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765175"/>
            <a:ext cx="7620000" cy="5102225"/>
          </a:xfrm>
        </p:spPr>
        <p:txBody>
          <a:bodyPr>
            <a:normAutofit lnSpcReduction="10000"/>
          </a:bodyPr>
          <a:lstStyle/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Конкретная тема и подчеркнуто субъективная ее трактовка</a:t>
            </a:r>
          </a:p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Тема эссе всегда конкретна. Эссе не может содержать много тем или идей (мыслей). Оно отражает только один вариант, одну мысль. И развивает ее. Это ответ на один вопрос.</a:t>
            </a:r>
          </a:p>
          <a:p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Содержимое 2">
            <a:extLst>
              <a:ext uri="{FF2B5EF4-FFF2-40B4-BE49-F238E27FC236}">
                <a16:creationId xmlns:a16="http://schemas.microsoft.com/office/drawing/2014/main" id="{248451D2-DE2B-9BE8-C97C-0F0BC616E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08050"/>
            <a:ext cx="7620000" cy="4959350"/>
          </a:xfrm>
        </p:spPr>
        <p:txBody>
          <a:bodyPr>
            <a:normAutofit/>
          </a:bodyPr>
          <a:lstStyle/>
          <a:p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Свободная композиция - важная особенность эссе.</a:t>
            </a:r>
          </a:p>
          <a:p>
            <a:pPr>
              <a:buFontTx/>
              <a:buNone/>
            </a:pPr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Непринужденность повествования. Автору эссе важно установить доверительный стиль общения с читателем; чтобы быть понятым, он избегает намеренно усложненных, неясных, излишне строгих построений.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Содержимое 2">
            <a:extLst>
              <a:ext uri="{FF2B5EF4-FFF2-40B4-BE49-F238E27FC236}">
                <a16:creationId xmlns:a16="http://schemas.microsoft.com/office/drawing/2014/main" id="{8C1BB26A-B312-F61F-A7E0-EC84B5A8F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549275"/>
            <a:ext cx="7620000" cy="5318125"/>
          </a:xfrm>
        </p:spPr>
        <p:txBody>
          <a:bodyPr>
            <a:normAutofit/>
          </a:bodyPr>
          <a:lstStyle/>
          <a:p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Склонность к парадоксам</a:t>
            </a:r>
          </a:p>
          <a:p>
            <a:r>
              <a:rPr lang="ru-RU" alt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Эссе призвано удивить читателя (слушателя) - это, по мнению многих исследователей, его обязательное качество.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Содержимое 2">
            <a:extLst>
              <a:ext uri="{FF2B5EF4-FFF2-40B4-BE49-F238E27FC236}">
                <a16:creationId xmlns:a16="http://schemas.microsoft.com/office/drawing/2014/main" id="{FAE5B24A-E943-22AB-9DCA-10F8FDDC1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476250"/>
            <a:ext cx="7620000" cy="5391150"/>
          </a:xfrm>
        </p:spPr>
        <p:txBody>
          <a:bodyPr>
            <a:normAutofit lnSpcReduction="10000"/>
          </a:bodyPr>
          <a:lstStyle/>
          <a:p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Внутреннее смысловое единство</a:t>
            </a:r>
          </a:p>
          <a:p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Возможно, это один из парадоксов жанра. Свободное по композиции, ориентированное на субъективность, эссе вместе с тем обладает внутренним смысловым единством, т.е. согласованностью ключевых тезисов и утверждений, внутренней гармонией аргументов и ассоциаций, непротиворечивостью тех суждений, в которых выражена личностная позиция автора.</a:t>
            </a:r>
          </a:p>
          <a:p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Содержимое 2">
            <a:extLst>
              <a:ext uri="{FF2B5EF4-FFF2-40B4-BE49-F238E27FC236}">
                <a16:creationId xmlns:a16="http://schemas.microsoft.com/office/drawing/2014/main" id="{A6BED557-2A10-BCA7-5FEC-3C7BABD6E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836613"/>
            <a:ext cx="7620000" cy="5030787"/>
          </a:xfrm>
        </p:spPr>
        <p:txBody>
          <a:bodyPr>
            <a:normAutofit/>
          </a:bodyPr>
          <a:lstStyle/>
          <a:p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Ориентация на разговорную речь</a:t>
            </a:r>
          </a:p>
          <a:p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В то же время необходимо избегать употребления в эссе сленга, шаблонных фраз, сокращения слов, чересчур легкомысленного тона. Язык, употребляемый при написании эссе, должен восприниматься серьезно.</a:t>
            </a:r>
          </a:p>
          <a:p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68061" y="1463513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Scientific writing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3624654"/>
            <a:ext cx="7200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6</a:t>
            </a:r>
          </a:p>
          <a:p>
            <a:r>
              <a:rPr lang="ru-RU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Принципы написания эссе. </a:t>
            </a:r>
            <a:endParaRPr lang="ru-RU" sz="28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A53A4F3-8A64-6C31-8A26-4DED3403C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204" y="1194251"/>
            <a:ext cx="972108" cy="110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>
            <a:extLst>
              <a:ext uri="{FF2B5EF4-FFF2-40B4-BE49-F238E27FC236}">
                <a16:creationId xmlns:a16="http://schemas.microsoft.com/office/drawing/2014/main" id="{0CB73548-F095-59AC-E903-5D82B893A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25474"/>
          </a:xfrm>
        </p:spPr>
        <p:txBody>
          <a:bodyPr>
            <a:normAutofit/>
          </a:bodyPr>
          <a:lstStyle/>
          <a:p>
            <a:r>
              <a:rPr lang="ru-RU" altLang="ru-RU" b="1" u="sng" dirty="0">
                <a:latin typeface="Arial" panose="020B0604020202020204" pitchFamily="34" charset="0"/>
                <a:cs typeface="Arial" panose="020B0604020202020204" pitchFamily="34" charset="0"/>
              </a:rPr>
              <a:t>Правила написания эссе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Содержимое 2">
            <a:extLst>
              <a:ext uri="{FF2B5EF4-FFF2-40B4-BE49-F238E27FC236}">
                <a16:creationId xmlns:a16="http://schemas.microsoft.com/office/drawing/2014/main" id="{89965E20-F08E-480D-3FFB-A4D951B5B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5538"/>
            <a:ext cx="8058150" cy="4741862"/>
          </a:xfrm>
        </p:spPr>
        <p:txBody>
          <a:bodyPr>
            <a:normAutofit lnSpcReduction="10000"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Из формальных правил написания эссе можно назвать только одно - наличие заголовка.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Внутренняя структура эссе может быть произвольной. Поскольку это малая форма письменной работы, то не требуется обязательное повторение выводов в конце, они могут быть включены в основной текст или в заголовок.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Аргументация может предшествовать формулировке проблемы. Формулировка проблемы может совпадать с окончательным выводом.</a:t>
            </a:r>
          </a:p>
          <a:p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>
            <a:extLst>
              <a:ext uri="{FF2B5EF4-FFF2-40B4-BE49-F238E27FC236}">
                <a16:creationId xmlns:a16="http://schemas.microsoft.com/office/drawing/2014/main" id="{98C38B5D-346B-0B2A-B778-FD106EDA3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/>
          <a:lstStyle/>
          <a:p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Ошибки при написании эссе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Содержимое 2">
            <a:extLst>
              <a:ext uri="{FF2B5EF4-FFF2-40B4-BE49-F238E27FC236}">
                <a16:creationId xmlns:a16="http://schemas.microsoft.com/office/drawing/2014/main" id="{1A561B97-306E-BAF0-3A76-CB647235D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3331"/>
            <a:ext cx="7886700" cy="4351338"/>
          </a:xfrm>
        </p:spPr>
        <p:txBody>
          <a:bodyPr>
            <a:normAutofit/>
          </a:bodyPr>
          <a:lstStyle/>
          <a:p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Плохая проверка</a:t>
            </a:r>
          </a:p>
          <a:p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Утомительные предисловия. Недостаточное количество деталей</a:t>
            </a:r>
          </a:p>
          <a:p>
            <a:r>
              <a:rPr lang="ru-RU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Многословие.Эссе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ограничены определенным количеством слов, поэтому вам необходимо разумно распорядиться этим объемом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Содержимое 2">
            <a:extLst>
              <a:ext uri="{FF2B5EF4-FFF2-40B4-BE49-F238E27FC236}">
                <a16:creationId xmlns:a16="http://schemas.microsoft.com/office/drawing/2014/main" id="{5FE2E06E-12CC-BEE5-F3E9-5548723A4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765175"/>
            <a:ext cx="7786687" cy="5102225"/>
          </a:xfrm>
        </p:spPr>
        <p:txBody>
          <a:bodyPr>
            <a:normAutofit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Длинные фразы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Когда вы закончите писать эссе, сделайте такое упражнение. Присвойте каждому абзацу букву: либо S (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short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), либо M (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medium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), либо L (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long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). S - менее 10 слов, M - менее 20 слов, L - 20 и более слов.</a:t>
            </a:r>
          </a:p>
          <a:p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Правильное эссе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имеет следующий или похожий порядок букв - M S M L M S.</a:t>
            </a:r>
          </a:p>
          <a:p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Неправильное эссе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характеризует такая последовательность букв - S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M L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Содержимое 2">
            <a:extLst>
              <a:ext uri="{FF2B5EF4-FFF2-40B4-BE49-F238E27FC236}">
                <a16:creationId xmlns:a16="http://schemas.microsoft.com/office/drawing/2014/main" id="{7B7451EA-AD9D-3687-9E7D-DB9AE36EC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125" y="285750"/>
            <a:ext cx="7620000" cy="5951562"/>
          </a:xfrm>
        </p:spPr>
        <p:txBody>
          <a:bodyPr>
            <a:normAutofit/>
          </a:bodyPr>
          <a:lstStyle/>
          <a:p>
            <a:pPr algn="ctr"/>
            <a:r>
              <a:rPr lang="ru-RU" alt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Эссе - это прозаическое сочинение небольшого объема и свободной композиции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выражающее индивидуальные впечатления и соображения по конкретному поводу или вопросу и заведомо не претендующее на определяющую или исчерпывающую трактовку предмета.</a:t>
            </a:r>
          </a:p>
          <a:p>
            <a:pPr algn="ctr"/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>
            <a:extLst>
              <a:ext uri="{FF2B5EF4-FFF2-40B4-BE49-F238E27FC236}">
                <a16:creationId xmlns:a16="http://schemas.microsoft.com/office/drawing/2014/main" id="{C6B42F02-5BF1-CA2F-4ABC-C9B5B17BD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Некоторые признаки эссе</a:t>
            </a: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Содержимое 2">
            <a:extLst>
              <a:ext uri="{FF2B5EF4-FFF2-40B4-BE49-F238E27FC236}">
                <a16:creationId xmlns:a16="http://schemas.microsoft.com/office/drawing/2014/main" id="{87802A70-ACC5-FB6E-A661-A3429B211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556792"/>
            <a:ext cx="8424936" cy="493608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наличие конкретной темы или вопроса. Произведение, посвященное анализу широкого круга проблем, по определению не может быть выполнено в жанре эссе.</a:t>
            </a:r>
          </a:p>
          <a:p>
            <a:pPr algn="just">
              <a:buFontTx/>
              <a:buNone/>
            </a:pPr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эссе выражает индивидуальные впечатления и соображения по конкретному поводу или вопросу и заведомо не претендует на определяющую или исчерпывающую трактовку предмета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>
            <a:extLst>
              <a:ext uri="{FF2B5EF4-FFF2-40B4-BE49-F238E27FC236}">
                <a16:creationId xmlns:a16="http://schemas.microsoft.com/office/drawing/2014/main" id="{1CABDAB0-ED60-36BD-D7CF-65859B687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7818"/>
            <a:ext cx="7886700" cy="1325563"/>
          </a:xfrm>
        </p:spPr>
        <p:txBody>
          <a:bodyPr>
            <a:normAutofit/>
          </a:bodyPr>
          <a:lstStyle/>
          <a:p>
            <a:r>
              <a:rPr lang="ru-RU" alt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Некоторые признаки эссе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Содержимое 2">
            <a:extLst>
              <a:ext uri="{FF2B5EF4-FFF2-40B4-BE49-F238E27FC236}">
                <a16:creationId xmlns:a16="http://schemas.microsoft.com/office/drawing/2014/main" id="{40B2ABC0-28D6-8291-89D4-642F30828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57338"/>
            <a:ext cx="8507288" cy="4972844"/>
          </a:xfrm>
        </p:spPr>
        <p:txBody>
          <a:bodyPr>
            <a:normAutofit/>
          </a:bodyPr>
          <a:lstStyle/>
          <a:p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предполагает новое, субъективно окрашенное слово о чем-либо, такое произведение может иметь философский, историко-биографический, публицистический, литературно-критический, научно-популярный или чисто беллетристический характер.</a:t>
            </a:r>
          </a:p>
          <a:p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содержании эссе оцениваются в первую очередь личность автора - его мировоззрение, мысли и чувства.</a:t>
            </a:r>
          </a:p>
          <a:p>
            <a:pPr algn="just"/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B1CCFFAC-33CC-BADC-A4DF-50A7E9C3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88640"/>
            <a:ext cx="7620000" cy="6192688"/>
          </a:xfrm>
        </p:spPr>
        <p:txBody>
          <a:bodyPr>
            <a:normAutofit/>
          </a:bodyPr>
          <a:lstStyle/>
          <a:p>
            <a:pPr algn="ctr"/>
            <a:r>
              <a:rPr lang="ru-RU" alt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Цель эссе состоит в развитии таких навыков, как самостоятельное творческое мышление и письменное изложение собственных мыслей</a:t>
            </a:r>
            <a:endParaRPr lang="ru-RU" alt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D107E599-233C-9085-76E2-3D85D5B2C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Структура и план эссе</a:t>
            </a:r>
            <a:br>
              <a:rPr lang="ru-RU" altLang="ru-RU"/>
            </a:br>
            <a:endParaRPr lang="ru-RU" altLang="ru-RU"/>
          </a:p>
        </p:txBody>
      </p:sp>
      <p:sp>
        <p:nvSpPr>
          <p:cNvPr id="8195" name="Содержимое 2">
            <a:extLst>
              <a:ext uri="{FF2B5EF4-FFF2-40B4-BE49-F238E27FC236}">
                <a16:creationId xmlns:a16="http://schemas.microsoft.com/office/drawing/2014/main" id="{32DB41DD-0965-849F-E4AC-CA59C702D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52219"/>
          </a:xfrm>
        </p:spPr>
        <p:txBody>
          <a:bodyPr>
            <a:normAutofit/>
          </a:bodyPr>
          <a:lstStyle/>
          <a:p>
            <a:pPr algn="just"/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Структура эссе определяется предъявляемыми к нему требованиями:</a:t>
            </a:r>
          </a:p>
          <a:p>
            <a:pPr algn="just"/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мысли автора эссе по проблеме излагаются в форме кратких тезисов (Т).</a:t>
            </a:r>
          </a:p>
          <a:p>
            <a:pPr algn="just"/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мысль должна быть подкреплена доказательствами - поэтому за тезисом следуют аргументы (А).</a:t>
            </a:r>
          </a:p>
          <a:p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Содержимое 2">
            <a:extLst>
              <a:ext uri="{FF2B5EF4-FFF2-40B4-BE49-F238E27FC236}">
                <a16:creationId xmlns:a16="http://schemas.microsoft.com/office/drawing/2014/main" id="{107CE1D0-2F1A-F421-BBAF-9D41A23C5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765175"/>
            <a:ext cx="7931224" cy="5760169"/>
          </a:xfrm>
        </p:spPr>
        <p:txBody>
          <a:bodyPr>
            <a:normAutofit/>
          </a:bodyPr>
          <a:lstStyle/>
          <a:p>
            <a:pPr algn="just"/>
            <a:r>
              <a:rPr lang="ru-RU" altLang="ru-RU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Аргументы</a:t>
            </a:r>
            <a:r>
              <a:rPr lang="ru-RU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 - это факты, явления общественной жизни, события, жизненные ситуации и жизненный опыт, научные доказательства, ссылки на мнение ученых и др. Лучше приводить два аргумента в пользу каждого тезиса: один аргумент кажется неубедительным, три аргумента могут "перегрузить" изложение, выполненное в жанре, ориентированном на краткость и образность.</a:t>
            </a:r>
          </a:p>
          <a:p>
            <a:pPr algn="just"/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>
            <a:extLst>
              <a:ext uri="{FF2B5EF4-FFF2-40B4-BE49-F238E27FC236}">
                <a16:creationId xmlns:a16="http://schemas.microsoft.com/office/drawing/2014/main" id="{C8E34461-DF7F-5CC9-414D-08342FDC2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5400" dirty="0">
                <a:latin typeface="Arial" panose="020B0604020202020204" pitchFamily="34" charset="0"/>
                <a:cs typeface="Arial" panose="020B0604020202020204" pitchFamily="34" charset="0"/>
              </a:rPr>
              <a:t>Структура эссе</a:t>
            </a:r>
          </a:p>
        </p:txBody>
      </p:sp>
      <p:sp>
        <p:nvSpPr>
          <p:cNvPr id="10243" name="Содержимое 2">
            <a:extLst>
              <a:ext uri="{FF2B5EF4-FFF2-40B4-BE49-F238E27FC236}">
                <a16:creationId xmlns:a16="http://schemas.microsoft.com/office/drawing/2014/main" id="{93739FCE-8E3C-CFCF-4C1F-5A49F7076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вступление</a:t>
            </a:r>
          </a:p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тезис, аргументы</a:t>
            </a:r>
          </a:p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тезис, аргументы</a:t>
            </a:r>
          </a:p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тезис, аргументы</a:t>
            </a:r>
          </a:p>
          <a:p>
            <a:r>
              <a:rPr lang="ru-RU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заключение.</a:t>
            </a:r>
          </a:p>
          <a:p>
            <a:pPr>
              <a:buFontTx/>
              <a:buNone/>
            </a:pPr>
            <a:endParaRPr lang="ru-RU" alt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795</Words>
  <Application>Microsoft Office PowerPoint</Application>
  <PresentationFormat>Экран (4:3)</PresentationFormat>
  <Paragraphs>77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Times New Roman</vt:lpstr>
      <vt:lpstr>Arial</vt:lpstr>
      <vt:lpstr>Тема Office</vt:lpstr>
      <vt:lpstr>Казахский Национальный Университет имени аль-Фараби</vt:lpstr>
      <vt:lpstr>Презентация PowerPoint</vt:lpstr>
      <vt:lpstr>Презентация PowerPoint</vt:lpstr>
      <vt:lpstr>Некоторые признаки эссе</vt:lpstr>
      <vt:lpstr>Некоторые признаки эссе</vt:lpstr>
      <vt:lpstr>Цель эссе состоит в развитии таких навыков, как самостоятельное творческое мышление и письменное изложение собственных мыслей</vt:lpstr>
      <vt:lpstr>Структура и план эссе </vt:lpstr>
      <vt:lpstr>Презентация PowerPoint</vt:lpstr>
      <vt:lpstr>Структура эссе</vt:lpstr>
      <vt:lpstr>При написании эссе важно учитывать следующие моменты: </vt:lpstr>
      <vt:lpstr> Классификация эссе </vt:lpstr>
      <vt:lpstr>Презентация PowerPoint</vt:lpstr>
      <vt:lpstr>Презентация PowerPoint</vt:lpstr>
      <vt:lpstr>Признаки эссе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написания эссе</vt:lpstr>
      <vt:lpstr>Ошибки при написании эссе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Пользователь</cp:lastModifiedBy>
  <cp:revision>26</cp:revision>
  <dcterms:created xsi:type="dcterms:W3CDTF">1601-01-01T00:00:00Z</dcterms:created>
  <dcterms:modified xsi:type="dcterms:W3CDTF">2024-10-01T05:11:23Z</dcterms:modified>
</cp:coreProperties>
</file>